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880" r:id="rId2"/>
    <p:sldMasterId id="2147484777" r:id="rId3"/>
    <p:sldMasterId id="2147485800" r:id="rId4"/>
    <p:sldMasterId id="2147485812" r:id="rId5"/>
  </p:sldMasterIdLst>
  <p:notesMasterIdLst>
    <p:notesMasterId r:id="rId15"/>
  </p:notesMasterIdLst>
  <p:handoutMasterIdLst>
    <p:handoutMasterId r:id="rId16"/>
  </p:handoutMasterIdLst>
  <p:sldIdLst>
    <p:sldId id="727" r:id="rId6"/>
    <p:sldId id="972" r:id="rId7"/>
    <p:sldId id="975" r:id="rId8"/>
    <p:sldId id="980" r:id="rId9"/>
    <p:sldId id="981" r:id="rId10"/>
    <p:sldId id="982" r:id="rId11"/>
    <p:sldId id="983" r:id="rId12"/>
    <p:sldId id="984" r:id="rId13"/>
    <p:sldId id="985" r:id="rId14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3399"/>
    <a:srgbClr val="4F81BD"/>
    <a:srgbClr val="1B5BA2"/>
    <a:srgbClr val="CC00CC"/>
    <a:srgbClr val="CC0099"/>
    <a:srgbClr val="FF66CC"/>
    <a:srgbClr val="87B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789" autoAdjust="0"/>
  </p:normalViewPr>
  <p:slideViewPr>
    <p:cSldViewPr>
      <p:cViewPr varScale="1">
        <p:scale>
          <a:sx n="60" d="100"/>
          <a:sy n="60" d="100"/>
        </p:scale>
        <p:origin x="16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-72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Individuals Using Internet </a:t>
            </a:r>
          </a:p>
        </c:rich>
      </c:tx>
      <c:layout>
        <c:manualLayout>
          <c:xMode val="edge"/>
          <c:yMode val="edge"/>
          <c:x val="0.5114347350997569"/>
          <c:y val="4.2571898141585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430002854816418E-2"/>
          <c:y val="0.1739193729432362"/>
          <c:w val="0.82588467666743082"/>
          <c:h val="0.609967187553873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4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3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4.4962160979877513E-2"/>
                  <c:y val="-0.1079319772528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392060367454067E-2"/>
                  <c:y val="-1.9237751531058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277230971128612E-2"/>
                  <c:y val="-1.90981335666375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Sheet2!$D$12:$D$14</c:f>
              <c:strCache>
                <c:ptCount val="3"/>
                <c:pt idx="0">
                  <c:v>Developed</c:v>
                </c:pt>
                <c:pt idx="1">
                  <c:v>Developing</c:v>
                </c:pt>
                <c:pt idx="2">
                  <c:v>LDCs</c:v>
                </c:pt>
              </c:strCache>
            </c:strRef>
          </c:cat>
          <c:val>
            <c:numRef>
              <c:f>Sheet2!$E$12:$E$14</c:f>
              <c:numCache>
                <c:formatCode>0.0</c:formatCode>
                <c:ptCount val="3"/>
                <c:pt idx="0">
                  <c:v>80.900000000000006</c:v>
                </c:pt>
                <c:pt idx="1">
                  <c:v>45.3</c:v>
                </c:pt>
                <c:pt idx="2" formatCode="_-* #,##0.0_-;\-* #,##0.0_-;_-* &quot;-&quot;??_-;_-@_-">
                  <c:v>19.517593623172491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138410078205093"/>
          <c:y val="0.65586462615264973"/>
          <c:w val="0.76048406717115824"/>
          <c:h val="9.1744834865091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9D9C810-A8AB-4C2D-A2A5-EF1EE6DA8E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868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1AB1B3A-8678-4F04-B9B6-8BB29ECE8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619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C3D0ED-47C0-424D-901A-9BA1881738FD}" type="slidenum">
              <a:rPr lang="en-US" altLang="en-US" sz="1200" smtClean="0">
                <a:latin typeface="Verdana" panose="020B0604030504040204" pitchFamily="34" charset="0"/>
              </a:rPr>
              <a:pPr/>
              <a:t>1</a:t>
            </a:fld>
            <a:endParaRPr lang="en-US" altLang="en-US" sz="1200" smtClean="0">
              <a:latin typeface="Verdana" panose="020B060403050404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5175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AB1B3A-8678-4F04-B9B6-8BB29ECE88A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90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en-US" altLang="en-US" sz="2400" smtClean="0">
              <a:latin typeface="Verdana" panose="020B0604030504040204" pitchFamily="34" charset="0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506030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3AFA-634B-4175-BCF2-F970C1C71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28205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12838"/>
            <a:ext cx="1943100" cy="513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112838"/>
            <a:ext cx="5678487" cy="513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F9D24-024F-46EA-B2AA-2828CDBF4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01677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2838"/>
            <a:ext cx="7772400" cy="519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844675"/>
            <a:ext cx="7772400" cy="440055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23213666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6A07-F5ED-48D1-B893-215FC7D9DDD5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3CEE9-692F-4401-9898-000F80A34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0816E-A295-4EC5-8694-BFA70E20DE3F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2C73-CA84-40FE-B004-7CC01592D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37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97CC1-DE89-47BC-8BBA-CAC7A85B3D82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9793-A4A8-4AEC-8491-7607E4F6B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E7EC-B282-42EF-96DB-8C99E11CD76E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2F40-1BE2-4FA7-9129-9023681E4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ABF9C-FE64-4859-A8E1-866C90F3A4F9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DE91-4A77-4358-A753-CC73EA97C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63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2F27-AD87-4D9B-8944-581F2AE17977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D1BE-1BF8-47A0-93E0-94BB4EB63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3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3D97-50DE-4D4E-AB8C-EE22C60510BA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25529-AA1F-46F2-ACAE-745164CFF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0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E019-7248-46FD-8768-4D028B4C5B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70976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D988-971C-47A5-ABF9-34D411DB4C7A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181EE-605F-472D-B3FB-D74E8A33B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03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EC13-6BA5-44E4-AAE3-19250094366A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4A45-9134-483B-9F5A-4362EE467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16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10B2-A6B6-4152-8672-413FFBB49D5A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43461-A07D-491A-A5D3-EAF834EFA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625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4BAB-14D3-41EF-B0DF-8BF39CA49927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292B-7233-435A-8EEE-37204AC09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15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7BEA7-7EE7-4949-90FC-3EE3253DC5D9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7ACFE-9646-4B32-AA25-16C6AA4F2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703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7A72A-D0BC-478A-A799-C16C3E529172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46EF-3468-4C7E-895C-E92DBB461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93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33D77-3F07-49BC-8A7E-543DE4A61FB6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9B8A4-A89D-4758-9AB7-6DFFE303D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6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EA85-06B5-457B-9A4A-067442F8B16B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CB823-C437-43B2-8093-980E2CB1A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6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5DD41-D2C4-497D-8040-76DCAFFC4FAD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0A72A-39F2-4681-9961-0D56AD869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41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1117-23E9-4D71-9123-3878DEC26031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25785-88EF-4F98-B224-D97C4ED45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3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0C81-9541-4820-942D-3849397C47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798821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0594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6B9FE-4EA0-41B1-9675-648B5D84C7CB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6A607-AEC5-4C38-9DA2-5999886DC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77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B2634-7A5A-4B53-8BA7-9AAFF6FD9529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65963-3DC3-4E57-97F0-8C9D084AA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15D-2B10-44C1-8713-9B71C67A118C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142DE-3057-4E9A-AEFE-15486E3C1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2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A879-A23E-4E75-9C1F-4D48A12BA03D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CE2CF-6DB8-4881-9CC0-C5BBFE6C6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84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935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910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61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92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1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C8508-0EEA-4D63-A6EF-9CEBB75F1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329960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162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829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814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521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220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8458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41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4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118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3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EA5A-94F3-49A5-A4C3-51DACBC5DB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069188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520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49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97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191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2802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194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8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7259A-A5C2-4674-B586-16209EC2C1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43147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F41BC-CF71-4E82-B050-A13500914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41665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64D8-F1DF-41B5-8811-D0D69E9AC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8107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4A78-7AB3-4627-983C-E949845F35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29893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12838"/>
            <a:ext cx="7772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1187450" y="6402388"/>
            <a:ext cx="1728788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E438A"/>
                </a:solidFill>
                <a:latin typeface="Zurich BT"/>
                <a:cs typeface="Times New Roman" panose="02020603050405020304" pitchFamily="18" charset="0"/>
              </a:rPr>
              <a:t>Geneva, 19-21 July 2016</a:t>
            </a:r>
          </a:p>
        </p:txBody>
      </p:sp>
      <p:sp>
        <p:nvSpPr>
          <p:cNvPr id="1031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681537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8175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E438A"/>
                </a:solidFill>
                <a:latin typeface="Zurich BT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05CA1DD-3C3C-4342-A4E2-D0C5C9962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3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0"/>
            <a:ext cx="104298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78" r:id="rId1"/>
    <p:sldLayoutId id="2147485779" r:id="rId2"/>
    <p:sldLayoutId id="2147485780" r:id="rId3"/>
    <p:sldLayoutId id="2147485781" r:id="rId4"/>
    <p:sldLayoutId id="2147485782" r:id="rId5"/>
    <p:sldLayoutId id="2147485783" r:id="rId6"/>
    <p:sldLayoutId id="2147485784" r:id="rId7"/>
    <p:sldLayoutId id="2147485785" r:id="rId8"/>
    <p:sldLayoutId id="2147485786" r:id="rId9"/>
    <p:sldLayoutId id="2147485787" r:id="rId10"/>
    <p:sldLayoutId id="2147485788" r:id="rId11"/>
    <p:sldLayoutId id="2147485789" r:id="rId1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anose="05000000000000000000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anose="05000000000000000000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anose="020B0604030504040204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47DAED-0555-4F33-97D7-9A7F9A6DEA7D}" type="datetimeFigureOut">
              <a:rPr lang="en-US"/>
              <a:pPr>
                <a:defRPr/>
              </a:pPr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1F4646-FD74-47C3-9C14-158109166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6" r:id="rId1"/>
    <p:sldLayoutId id="2147485767" r:id="rId2"/>
    <p:sldLayoutId id="2147485768" r:id="rId3"/>
    <p:sldLayoutId id="2147485769" r:id="rId4"/>
    <p:sldLayoutId id="2147485770" r:id="rId5"/>
    <p:sldLayoutId id="2147485771" r:id="rId6"/>
    <p:sldLayoutId id="2147485772" r:id="rId7"/>
    <p:sldLayoutId id="2147485773" r:id="rId8"/>
    <p:sldLayoutId id="2147485774" r:id="rId9"/>
    <p:sldLayoutId id="2147485775" r:id="rId10"/>
    <p:sldLayoutId id="214748577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0" r:id="rId1"/>
    <p:sldLayoutId id="2147485791" r:id="rId2"/>
    <p:sldLayoutId id="2147485792" r:id="rId3"/>
    <p:sldLayoutId id="2147485793" r:id="rId4"/>
    <p:sldLayoutId id="2147485794" r:id="rId5"/>
    <p:sldLayoutId id="2147485795" r:id="rId6"/>
    <p:sldLayoutId id="2147485777" r:id="rId7"/>
    <p:sldLayoutId id="2147485796" r:id="rId8"/>
    <p:sldLayoutId id="2147485797" r:id="rId9"/>
    <p:sldLayoutId id="2147485798" r:id="rId10"/>
    <p:sldLayoutId id="21474857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7/28/2019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202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01" r:id="rId1"/>
    <p:sldLayoutId id="2147485802" r:id="rId2"/>
    <p:sldLayoutId id="2147485803" r:id="rId3"/>
    <p:sldLayoutId id="2147485804" r:id="rId4"/>
    <p:sldLayoutId id="2147485805" r:id="rId5"/>
    <p:sldLayoutId id="2147485806" r:id="rId6"/>
    <p:sldLayoutId id="2147485807" r:id="rId7"/>
    <p:sldLayoutId id="2147485808" r:id="rId8"/>
    <p:sldLayoutId id="2147485809" r:id="rId9"/>
    <p:sldLayoutId id="2147485810" r:id="rId10"/>
    <p:sldLayoutId id="2147485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EE39AF-F79E-4176-AF38-5C91853B543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7/28/2019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4CD1C68-CBCF-4339-ACC6-9E9A4B19404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736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13" r:id="rId1"/>
    <p:sldLayoutId id="2147485814" r:id="rId2"/>
    <p:sldLayoutId id="2147485815" r:id="rId3"/>
    <p:sldLayoutId id="2147485816" r:id="rId4"/>
    <p:sldLayoutId id="2147485817" r:id="rId5"/>
    <p:sldLayoutId id="2147485818" r:id="rId6"/>
    <p:sldLayoutId id="2147485819" r:id="rId7"/>
    <p:sldLayoutId id="2147485820" r:id="rId8"/>
    <p:sldLayoutId id="2147485821" r:id="rId9"/>
    <p:sldLayoutId id="2147485822" r:id="rId10"/>
    <p:sldLayoutId id="21474858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nne.rita.ssemboga@itu.int" TargetMode="Externa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3156" y="519112"/>
            <a:ext cx="9144001" cy="3231654"/>
          </a:xfrm>
        </p:spPr>
        <p:txBody>
          <a:bodyPr/>
          <a:lstStyle/>
          <a:p>
            <a:r>
              <a:rPr lang="en-GB" altLang="en-US" sz="2400" dirty="0" smtClean="0"/>
              <a:t/>
            </a:r>
            <a:br>
              <a:rPr lang="en-GB" altLang="en-US" sz="2400" dirty="0" smtClean="0"/>
            </a:br>
            <a:r>
              <a:rPr lang="en-US" altLang="en-US" sz="2800" dirty="0" smtClean="0"/>
              <a:t>ITU </a:t>
            </a:r>
            <a:r>
              <a:rPr lang="en-US" altLang="en-US" sz="2800" dirty="0"/>
              <a:t>Digital Consumer Forum </a:t>
            </a:r>
            <a:r>
              <a:rPr lang="en-US" altLang="en-US" sz="2800" dirty="0" smtClean="0"/>
              <a:t>2019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000" dirty="0"/>
              <a:t>Theme - Powering digital Africa through  data protection, consumer privacy, trust and </a:t>
            </a:r>
            <a:r>
              <a:rPr lang="en-US" altLang="en-US" sz="2000" dirty="0" smtClean="0"/>
              <a:t>security</a:t>
            </a:r>
            <a:br>
              <a:rPr lang="en-US" altLang="en-US" sz="20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fr-FR" altLang="en-US" sz="2000" dirty="0"/>
              <a:t>29-30 JULY, 2019 </a:t>
            </a:r>
            <a: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  <a:t/>
            </a:r>
            <a:b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US" altLang="en-US" sz="2000" b="0" dirty="0" smtClean="0">
                <a:solidFill>
                  <a:schemeClr val="tx2"/>
                </a:solidFill>
                <a:cs typeface="Arial" panose="020B0604020202020204" pitchFamily="34" charset="0"/>
              </a:rPr>
              <a:t>Mbabane, </a:t>
            </a:r>
            <a:r>
              <a:rPr lang="en-US" altLang="en-US" sz="2000" b="0" dirty="0" err="1" smtClean="0">
                <a:solidFill>
                  <a:schemeClr val="tx2"/>
                </a:solidFill>
                <a:cs typeface="Arial" panose="020B0604020202020204" pitchFamily="34" charset="0"/>
              </a:rPr>
              <a:t>Eswatini</a:t>
            </a:r>
            <a:endParaRPr lang="en-US" altLang="en-US" sz="2000" b="0" dirty="0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323850" y="3504159"/>
            <a:ext cx="8796995" cy="244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5C5C5C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5C5C5C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5C5C5C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b="1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C00000"/>
                </a:solidFill>
              </a:rPr>
              <a:t>Introduction and </a:t>
            </a:r>
            <a:r>
              <a:rPr lang="en-GB" altLang="en-US" b="1" dirty="0" smtClean="0">
                <a:solidFill>
                  <a:srgbClr val="C00000"/>
                </a:solidFill>
              </a:rPr>
              <a:t>objectives </a:t>
            </a:r>
            <a:r>
              <a:rPr lang="en-GB" altLang="en-US" b="1" dirty="0">
                <a:solidFill>
                  <a:srgbClr val="C00000"/>
                </a:solidFill>
              </a:rPr>
              <a:t>of the workshop</a:t>
            </a:r>
            <a:endParaRPr lang="en-GB" altLang="en-US" sz="1800" b="1" dirty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Anne Rita </a:t>
            </a:r>
            <a:r>
              <a:rPr lang="en-GB" altLang="en-US" sz="1800" dirty="0" smtClean="0">
                <a:solidFill>
                  <a:schemeClr val="tx1"/>
                </a:solidFill>
              </a:rPr>
              <a:t>Ssemboga</a:t>
            </a:r>
            <a:endParaRPr lang="en-GB" altLang="en-US" sz="1800" dirty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Program Officer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Regional Office for Africa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 smtClean="0">
                <a:solidFill>
                  <a:schemeClr val="tx1"/>
                </a:solidFill>
              </a:rPr>
              <a:t>Telecommunication </a:t>
            </a:r>
            <a:r>
              <a:rPr lang="en-GB" altLang="en-US" sz="1800" dirty="0">
                <a:solidFill>
                  <a:schemeClr val="tx1"/>
                </a:solidFill>
              </a:rPr>
              <a:t>Development Bureau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International Telecommunication Union</a:t>
            </a:r>
          </a:p>
        </p:txBody>
      </p:sp>
      <p:pic>
        <p:nvPicPr>
          <p:cNvPr id="286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114300"/>
            <a:ext cx="7191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00392" cy="597954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8622" y="2565312"/>
            <a:ext cx="5945378" cy="45300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6853" y="597955"/>
            <a:ext cx="88924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potential of the digital economy continues to </a:t>
            </a:r>
            <a:r>
              <a:rPr lang="en-US" sz="2800" dirty="0" smtClean="0"/>
              <a:t>grow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51% of population on line equivalent to  billion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More that 5.2  </a:t>
            </a:r>
            <a:r>
              <a:rPr lang="en-US" sz="2200" dirty="0"/>
              <a:t>billion active mobile broadband subscriptions worldwide at the end of </a:t>
            </a:r>
            <a:r>
              <a:rPr lang="en-US" sz="2200" dirty="0" smtClean="0"/>
              <a:t>2018;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 2017, the mobile industry was estimated to contribute 3.6 trillion equivalent to 4.5% of global GDP- (GSMA)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516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219853"/>
              </p:ext>
            </p:extLst>
          </p:nvPr>
        </p:nvGraphicFramePr>
        <p:xfrm>
          <a:off x="1529408" y="0"/>
          <a:ext cx="599492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501008"/>
            <a:ext cx="8280920" cy="383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3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064896" cy="5760640"/>
          </a:xfrm>
        </p:spPr>
        <p:txBody>
          <a:bodyPr>
            <a:noAutofit/>
          </a:bodyPr>
          <a:lstStyle/>
          <a:p>
            <a:r>
              <a:rPr lang="en-US" sz="2800" dirty="0" smtClean="0"/>
              <a:t>Challenges specific to Africa</a:t>
            </a:r>
          </a:p>
          <a:p>
            <a:pPr lvl="1"/>
            <a:r>
              <a:rPr lang="en-US" sz="2500" dirty="0"/>
              <a:t>Infrastructure- Backhaul and last mile connectivity</a:t>
            </a:r>
          </a:p>
          <a:p>
            <a:pPr lvl="1"/>
            <a:r>
              <a:rPr lang="en-US" sz="2500" dirty="0"/>
              <a:t>Price/ affordability- End user charges and cost of  access devices (Smart phones, computers </a:t>
            </a:r>
            <a:r>
              <a:rPr lang="en-US" sz="2500" dirty="0" err="1"/>
              <a:t>etc</a:t>
            </a:r>
            <a:r>
              <a:rPr lang="en-US" sz="2500" dirty="0"/>
              <a:t>)</a:t>
            </a:r>
          </a:p>
          <a:p>
            <a:pPr lvl="1"/>
            <a:r>
              <a:rPr lang="en-US" sz="2500" dirty="0"/>
              <a:t>Digital skills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But</a:t>
            </a:r>
          </a:p>
          <a:p>
            <a:pPr lvl="1"/>
            <a:r>
              <a:rPr lang="en-US" sz="2500" dirty="0"/>
              <a:t>Fastest growing internet market primarily due to mobile technology advances</a:t>
            </a:r>
          </a:p>
          <a:p>
            <a:pPr lvl="1"/>
            <a:r>
              <a:rPr lang="en-US" sz="2500" dirty="0"/>
              <a:t>Large Youth population – </a:t>
            </a:r>
            <a:r>
              <a:rPr lang="en-US" sz="2500" dirty="0" smtClean="0"/>
              <a:t>“tech-tuned”</a:t>
            </a:r>
            <a:endParaRPr lang="en-US" sz="25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And</a:t>
            </a:r>
          </a:p>
          <a:p>
            <a:pPr lvl="1"/>
            <a:r>
              <a:rPr lang="en-US" sz="2800" dirty="0" smtClean="0"/>
              <a:t>“Chew gum and talk”</a:t>
            </a:r>
          </a:p>
          <a:p>
            <a:pPr marL="0" indent="0">
              <a:buNone/>
            </a:pPr>
            <a:r>
              <a:rPr lang="en-US" sz="2400" i="1" dirty="0" smtClean="0"/>
              <a:t>We need to address </a:t>
            </a:r>
            <a:r>
              <a:rPr lang="en-US" sz="2400" b="1" i="1" dirty="0" smtClean="0"/>
              <a:t>consumer protection concerns </a:t>
            </a:r>
            <a:r>
              <a:rPr lang="en-US" sz="2400" i="1" dirty="0" smtClean="0"/>
              <a:t>of privacy</a:t>
            </a:r>
            <a:r>
              <a:rPr lang="en-US" sz="2400" i="1" dirty="0"/>
              <a:t>, trust and security </a:t>
            </a:r>
            <a:r>
              <a:rPr lang="en-US" sz="2400" i="1" dirty="0" smtClean="0"/>
              <a:t>in parallel with challenges that are specific to Africa </a:t>
            </a:r>
            <a:r>
              <a:rPr lang="en-US" sz="2400" i="1" dirty="0"/>
              <a:t>that remain </a:t>
            </a:r>
            <a:r>
              <a:rPr lang="en-US" sz="2400" i="1" dirty="0" smtClean="0"/>
              <a:t>barriers </a:t>
            </a:r>
            <a:r>
              <a:rPr lang="en-US" sz="2400" i="1" dirty="0"/>
              <a:t>to an ever-expanding digital economy </a:t>
            </a:r>
          </a:p>
          <a:p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200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Objectives of the Forum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320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Share experiences and improve knowledge </a:t>
            </a:r>
            <a:r>
              <a:rPr lang="en-US" sz="2800" dirty="0"/>
              <a:t>on requirements for securing consumer privacy, trust and </a:t>
            </a:r>
            <a:r>
              <a:rPr lang="en-US" sz="2800" dirty="0" smtClean="0"/>
              <a:t>security</a:t>
            </a:r>
            <a:r>
              <a:rPr lang="en-US" sz="2800" dirty="0"/>
              <a:t>;</a:t>
            </a:r>
            <a:endParaRPr lang="en-US" sz="2800" dirty="0" smtClean="0"/>
          </a:p>
          <a:p>
            <a:r>
              <a:rPr lang="en-US" sz="2800" dirty="0" smtClean="0"/>
              <a:t>improved </a:t>
            </a:r>
            <a:r>
              <a:rPr lang="en-US" sz="2800" dirty="0"/>
              <a:t>collaboration </a:t>
            </a:r>
            <a:r>
              <a:rPr lang="en-US" sz="2800" dirty="0" smtClean="0"/>
              <a:t>and identify critical </a:t>
            </a:r>
            <a:r>
              <a:rPr lang="en-US" sz="2800" dirty="0"/>
              <a:t>areas for policy and regulatory </a:t>
            </a:r>
            <a:r>
              <a:rPr lang="en-US" sz="2800" dirty="0" smtClean="0"/>
              <a:t>harmonization- </a:t>
            </a:r>
          </a:p>
          <a:p>
            <a:r>
              <a:rPr lang="en-US" sz="2800" dirty="0" smtClean="0"/>
              <a:t>Strengthened </a:t>
            </a:r>
            <a:r>
              <a:rPr lang="en-US" sz="2800" dirty="0"/>
              <a:t>relations  and collaboration between national  consumer associations, regional, international organizations and entities involved in consumer protection and use of digital services in Africa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651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76672"/>
            <a:ext cx="837448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 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Exploring the importance of data in the digital ecosystem and the need for data protection, privacy laws and regulation to ensure online security and trust 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What online data protection and privacy means for consumers (individuals and businesses), for digital identity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Business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models-</a:t>
            </a: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Examining exemplar models of ensuring protection, privacy and trust e.g. GDPR and its implications for European consumer 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Security measures to ensure privacy and protect data: 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Good approaches to enhancing consumer trust and security through data protection</a:t>
            </a:r>
          </a:p>
          <a:p>
            <a:pPr marL="557213" lvl="1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What are the key factors to promote online innovation and growth?</a:t>
            </a:r>
          </a:p>
          <a:p>
            <a:pPr marL="557213" lvl="1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What must be avoided</a:t>
            </a:r>
          </a:p>
          <a:p>
            <a:pPr marL="557213" lvl="1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Where can Government and regulators play an important role? 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7202116" cy="7596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b="1" dirty="0" smtClean="0"/>
              <a:t>Issues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678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37896"/>
            <a:ext cx="8539554" cy="5152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prstClr val="black"/>
                </a:solidFill>
                <a:latin typeface="Calibri" panose="020F0502020204030204"/>
              </a:rPr>
              <a:t>Key questions for policy and regulators, empowering the economy: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How do we promote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privacy and security throughout the value chains of the digital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economy.</a:t>
            </a: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How do we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keep up with the evolving technological advances of the ICT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industry</a:t>
            </a: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How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do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regulators ensure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they provide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a solid framework without stifling digital/data growth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?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en-US" sz="22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eaLnBrk="1" fontAlgn="auto" hangingPunct="1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How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to help guide ICT companies in reaching markets with different privacy and security legislation </a:t>
            </a:r>
          </a:p>
          <a:p>
            <a:pPr marL="214313" indent="-214313" eaLnBrk="1" fontAlgn="auto" hangingPunct="1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How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do regulators define success in terms of data protection and communicate this to the public/consumers to promote trust in the digitize economies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?</a:t>
            </a:r>
          </a:p>
          <a:p>
            <a:pPr marL="214313" indent="-214313" eaLnBrk="1" fontAlgn="auto" hangingPunct="1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How to ensure and secure the infrastructure to supports the digital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</a:rPr>
              <a:t>economy</a:t>
            </a:r>
            <a:endParaRPr lang="en-US" sz="2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7202116" cy="7596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b="1" dirty="0" smtClean="0"/>
              <a:t>Questions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735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Outcome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40" y="1268760"/>
            <a:ext cx="7886700" cy="4351338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/>
              <a:t>draft white paper on national &amp; regional regulatory consumer framework for securing data, consumer privacy and trust in digital </a:t>
            </a:r>
            <a:r>
              <a:rPr lang="en-US" sz="2800" dirty="0" smtClean="0"/>
              <a:t>Africa</a:t>
            </a:r>
          </a:p>
          <a:p>
            <a:endParaRPr lang="en-US" sz="2800" dirty="0"/>
          </a:p>
          <a:p>
            <a:r>
              <a:rPr lang="en-US" sz="2800" dirty="0" smtClean="0"/>
              <a:t>Harmonized approaches for consumer protection in respect to consumer privacy, trust  </a:t>
            </a:r>
          </a:p>
          <a:p>
            <a:pPr lvl="1"/>
            <a:r>
              <a:rPr lang="en-US" sz="2800" dirty="0" smtClean="0"/>
              <a:t>National frameworks</a:t>
            </a:r>
          </a:p>
          <a:p>
            <a:pPr lvl="1"/>
            <a:r>
              <a:rPr lang="en-US" sz="2800" dirty="0" smtClean="0"/>
              <a:t>Regional Frameworks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8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 and Good Luck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anne.rita.ssemboga@itu.int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4911692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23722</TotalTime>
  <Words>380</Words>
  <Application>Microsoft Office PowerPoint</Application>
  <PresentationFormat>On-screen Show (4:3)</PresentationFormat>
  <Paragraphs>65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Univers</vt:lpstr>
      <vt:lpstr>Zurich BT</vt:lpstr>
      <vt:lpstr>Arial</vt:lpstr>
      <vt:lpstr>Calibri</vt:lpstr>
      <vt:lpstr>Calibri Light</vt:lpstr>
      <vt:lpstr>Times New Roman</vt:lpstr>
      <vt:lpstr>Verdana</vt:lpstr>
      <vt:lpstr>Wingdings</vt:lpstr>
      <vt:lpstr>ITU-e</vt:lpstr>
      <vt:lpstr>1_Custom Design</vt:lpstr>
      <vt:lpstr>Custom Design</vt:lpstr>
      <vt:lpstr>Office Theme</vt:lpstr>
      <vt:lpstr>1_Office Theme</vt:lpstr>
      <vt:lpstr> ITU Digital Consumer Forum 2019   Theme - Powering digital Africa through  data protection, consumer privacy, trust and security  29-30 JULY, 2019  Mbabane, Eswatini</vt:lpstr>
      <vt:lpstr>Introduction</vt:lpstr>
      <vt:lpstr>PowerPoint Presentation</vt:lpstr>
      <vt:lpstr>PowerPoint Presentation</vt:lpstr>
      <vt:lpstr>Objectives of the Forum</vt:lpstr>
      <vt:lpstr>PowerPoint Presentation</vt:lpstr>
      <vt:lpstr>PowerPoint Presentation</vt:lpstr>
      <vt:lpstr>Outcome 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Teltscher, Susan</dc:creator>
  <cp:lastModifiedBy>Ssemboga, Anne Rita</cp:lastModifiedBy>
  <cp:revision>1006</cp:revision>
  <cp:lastPrinted>2001-11-25T13:41:09Z</cp:lastPrinted>
  <dcterms:created xsi:type="dcterms:W3CDTF">2006-05-30T12:53:59Z</dcterms:created>
  <dcterms:modified xsi:type="dcterms:W3CDTF">2019-07-28T13:09:07Z</dcterms:modified>
</cp:coreProperties>
</file>